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71" r:id="rId6"/>
    <p:sldId id="260" r:id="rId7"/>
    <p:sldId id="261" r:id="rId8"/>
    <p:sldId id="272" r:id="rId9"/>
    <p:sldId id="262" r:id="rId10"/>
    <p:sldId id="263" r:id="rId11"/>
    <p:sldId id="276" r:id="rId12"/>
    <p:sldId id="264" r:id="rId13"/>
    <p:sldId id="265" r:id="rId14"/>
    <p:sldId id="274" r:id="rId15"/>
    <p:sldId id="266" r:id="rId16"/>
    <p:sldId id="267" r:id="rId17"/>
    <p:sldId id="277" r:id="rId18"/>
    <p:sldId id="268" r:id="rId19"/>
    <p:sldId id="269" r:id="rId20"/>
    <p:sldId id="273" r:id="rId21"/>
    <p:sldId id="270" r:id="rId22"/>
    <p:sldId id="258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06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82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11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3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36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54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8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0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50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76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4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17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00250" y="2980706"/>
            <a:ext cx="9144000" cy="1140032"/>
          </a:xfrm>
        </p:spPr>
        <p:txBody>
          <a:bodyPr>
            <a:normAutofit/>
          </a:bodyPr>
          <a:lstStyle/>
          <a:p>
            <a:r>
              <a:rPr lang="hu-HU" b="1" dirty="0"/>
              <a:t>A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hu-HU" b="1" dirty="0"/>
              <a:t>HASIT</a:t>
            </a:r>
            <a:r>
              <a:rPr lang="hu-HU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DUE </a:t>
            </a:r>
            <a:r>
              <a:rPr lang="hu-HU" b="1" dirty="0" smtClean="0"/>
              <a:t>kötetei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37755" y="5038952"/>
            <a:ext cx="9144000" cy="79183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Dr. Bacsa-Bán Anetta</a:t>
            </a:r>
          </a:p>
          <a:p>
            <a:r>
              <a:rPr lang="hu-HU" dirty="0" smtClean="0"/>
              <a:t>Németh István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54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9" y="1770495"/>
            <a:ext cx="108870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3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1594977"/>
            <a:ext cx="6641317" cy="526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68779" y="2493818"/>
            <a:ext cx="99515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i="1" dirty="0"/>
              <a:t>„A Dunaújvárosi Főiskola szerzői kollektívája által készített, a felsőoktatásban tevékenykedő oktatók pedagógia elméleti és módszertani felkészítését szolgáló szakmai anyag elkészítése két szempontból is példaértékű. Egyrészt mert számos, a problémát feltáró felsőoktatási kutatáson túlmutatva, már nemcsak a probléma leírására koncentrál, hanem a probléma megoldására, képzők képzése útján történő kezelésére tesz javaslatot. Másrészt örvendetes, hogy mind az elméleti, mind a gyakorlati képzést szolgáló fejezetek nyelvezete szakszerű, ugyanakkor könnyen érthető és értelmezhető a nem pedagógiai végzettségű oktatók számára is.” </a:t>
            </a:r>
            <a:endParaRPr lang="hu-HU" sz="2400" i="1" dirty="0" smtClean="0"/>
          </a:p>
          <a:p>
            <a:pPr algn="just"/>
            <a:r>
              <a:rPr lang="hu-HU" sz="2400" dirty="0"/>
              <a:t>	</a:t>
            </a:r>
            <a:r>
              <a:rPr lang="hu-HU" sz="2400" dirty="0" smtClean="0"/>
              <a:t>						(</a:t>
            </a:r>
            <a:r>
              <a:rPr lang="hu-HU" sz="2400" dirty="0" err="1"/>
              <a:t>Kraiciné</a:t>
            </a:r>
            <a:r>
              <a:rPr lang="hu-HU" sz="2400" dirty="0"/>
              <a:t> dr. </a:t>
            </a:r>
            <a:r>
              <a:rPr lang="hu-HU" sz="2400" dirty="0" err="1"/>
              <a:t>Szokoly</a:t>
            </a:r>
            <a:r>
              <a:rPr lang="hu-HU" sz="2400" dirty="0"/>
              <a:t> Mária)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435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1648784"/>
            <a:ext cx="11210306" cy="495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32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1579430"/>
            <a:ext cx="5154922" cy="520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97528" y="3128274"/>
            <a:ext cx="1048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i="1" dirty="0" smtClean="0"/>
              <a:t>„Külső </a:t>
            </a:r>
            <a:r>
              <a:rPr lang="hu-HU" sz="2400" i="1" dirty="0"/>
              <a:t>érdeklődő szemmel </a:t>
            </a:r>
            <a:r>
              <a:rPr lang="hu-HU" sz="2400" i="1" dirty="0" smtClean="0"/>
              <a:t>ezt </a:t>
            </a:r>
            <a:r>
              <a:rPr lang="hu-HU" sz="2400" i="1" dirty="0"/>
              <a:t>a </a:t>
            </a:r>
            <a:r>
              <a:rPr lang="hu-HU" sz="2400" i="1" dirty="0" smtClean="0"/>
              <a:t>sok, s </a:t>
            </a:r>
            <a:r>
              <a:rPr lang="hu-HU" sz="2400" i="1" dirty="0"/>
              <a:t>igen értékes dolgot </a:t>
            </a:r>
            <a:r>
              <a:rPr lang="hu-HU" sz="2400" i="1" dirty="0" smtClean="0"/>
              <a:t>nem szabad  elrejteni, </a:t>
            </a:r>
            <a:r>
              <a:rPr lang="hu-HU" sz="2400" i="1" dirty="0"/>
              <a:t>hanem </a:t>
            </a:r>
            <a:r>
              <a:rPr lang="hu-HU" sz="2400" i="1" dirty="0" smtClean="0"/>
              <a:t>meg kell mutatni!”</a:t>
            </a:r>
          </a:p>
          <a:p>
            <a:pPr algn="just"/>
            <a:r>
              <a:rPr lang="hu-HU" sz="2400" dirty="0" smtClean="0"/>
              <a:t>								(Dr. </a:t>
            </a:r>
            <a:r>
              <a:rPr lang="hu-HU" sz="2400" dirty="0" err="1" smtClean="0"/>
              <a:t>Hercz</a:t>
            </a:r>
            <a:r>
              <a:rPr lang="hu-HU" sz="2400" dirty="0" smtClean="0"/>
              <a:t> Mária)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07554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9" y="1698171"/>
            <a:ext cx="10515045" cy="506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30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1" y="1615044"/>
            <a:ext cx="6566354" cy="524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1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9402" y="2814452"/>
            <a:ext cx="103909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i="1" dirty="0"/>
              <a:t>„Összességében elmondható, hogy a viszonylag kis létszámú munkacsoport a rendelkezésre álló feltétel-rendszer figyelembe vételével rendkívül intenzív, szakmailag új megoldásokat felmutató, mintaszerű munkát végzett.” </a:t>
            </a:r>
            <a:endParaRPr lang="hu-HU" sz="2400" i="1" dirty="0" smtClean="0"/>
          </a:p>
          <a:p>
            <a:pPr algn="just"/>
            <a:r>
              <a:rPr lang="hu-HU" sz="2400" dirty="0"/>
              <a:t>	</a:t>
            </a:r>
            <a:r>
              <a:rPr lang="hu-HU" sz="2400" dirty="0" smtClean="0"/>
              <a:t>							(</a:t>
            </a:r>
            <a:r>
              <a:rPr lang="hu-HU" sz="2400" dirty="0"/>
              <a:t>Dr. Kocsis Mihály)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5359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4" y="1719788"/>
            <a:ext cx="11480059" cy="513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71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65" y="2135660"/>
            <a:ext cx="4064000" cy="304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13" y="213566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03" y="1674421"/>
            <a:ext cx="5782830" cy="518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6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48145" y="2280062"/>
            <a:ext cx="104146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i="1" dirty="0"/>
              <a:t>„Az összegezés fontos tanulsága, hogy: „A tanácsadás szabályozási hátterének rendezése a minőségi szolgáltatás garantálása miatt már önmagában nagy előrelépést jelenthet a lemorzsolódás elleni küzdelemben”. A tanulmány egyik visszatérő megállapítása, hogy éppen ez a lépés nem működik kielégítően. „A felsőoktatási tanácsadás kiteljesedésének a legnagyobb gátja a keretek szabályozásának hiányából adódó széttagoltság” – ez a probléma az előzővel szinkronban aláhúzza, hogy a hallgatói szolgáltatások áttekintése, a megfelelő együttműködések kibontakozása jelentené a következő nagy lépést a hallgató lemorzsolódás csökkentése feladatának végrehajtásában.” </a:t>
            </a:r>
            <a:endParaRPr lang="hu-HU" sz="2400" i="1" dirty="0" smtClean="0"/>
          </a:p>
          <a:p>
            <a:pPr algn="just"/>
            <a:r>
              <a:rPr lang="hu-HU" sz="2400" dirty="0"/>
              <a:t>	</a:t>
            </a:r>
            <a:r>
              <a:rPr lang="hu-HU" sz="2400" dirty="0" smtClean="0"/>
              <a:t>							(</a:t>
            </a:r>
            <a:r>
              <a:rPr lang="hu-HU" sz="2400" dirty="0" err="1"/>
              <a:t>Forray</a:t>
            </a:r>
            <a:r>
              <a:rPr lang="hu-HU" sz="2400" dirty="0"/>
              <a:t> R. Katalin)</a:t>
            </a:r>
          </a:p>
          <a:p>
            <a:pPr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0166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6948" y="3511921"/>
            <a:ext cx="10515600" cy="8225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b="1" dirty="0" smtClean="0"/>
              <a:t>Köszönjük </a:t>
            </a:r>
            <a:r>
              <a:rPr lang="hu-HU" sz="3200" b="1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231512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7" y="1946189"/>
            <a:ext cx="4064000" cy="304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52" y="1946189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8" y="1816926"/>
            <a:ext cx="11018224" cy="48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0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0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82535" y="2588821"/>
            <a:ext cx="99515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i="1" dirty="0"/>
              <a:t>„A feldolgozott szakmai anyag teljesen újszerű e területen, tehát egyedülálló, úttörő munkának számít a maga nemében, főként az ismertetett komplex indikátorrendszerével, így kellő alapul szolgálhat más intézményi vezetés elé tárásra is, javasolt tehát a minél szélesebb körben való terjesztése.” </a:t>
            </a:r>
            <a:endParaRPr lang="hu-HU" sz="2400" i="1" dirty="0" smtClean="0"/>
          </a:p>
          <a:p>
            <a:r>
              <a:rPr lang="hu-HU" sz="2400" dirty="0"/>
              <a:t>	</a:t>
            </a:r>
            <a:r>
              <a:rPr lang="hu-HU" sz="2400" dirty="0" smtClean="0"/>
              <a:t>							(</a:t>
            </a:r>
            <a:r>
              <a:rPr lang="hu-HU" sz="2400" dirty="0"/>
              <a:t>Dr. Molnár György)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37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30" y="1684440"/>
            <a:ext cx="108489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5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3" y="1555669"/>
            <a:ext cx="5702624" cy="530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8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68779" y="2541319"/>
            <a:ext cx="101059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i="1" dirty="0"/>
              <a:t>„A dolgozat kiemelkedő fejezetének tartjuk azon javaslatok megfogalmazását, amelyekkel arra tesz kísérletet a szerző, hogy a Szakmentori rendszer hatékonyságát bizonyítva, a magyarországi felsőoktatási intézmények számára is adaptálható megoldási modellt és módszertant fogalmazzon meg, kiemelve a DUE és más intézményi sajátosságok közötti különbözőséget, különös tekintettel </a:t>
            </a:r>
            <a:r>
              <a:rPr lang="hu-HU" sz="2400" i="1" dirty="0" err="1"/>
              <a:t>DUE-től</a:t>
            </a:r>
            <a:r>
              <a:rPr lang="hu-HU" sz="2400" i="1" dirty="0"/>
              <a:t> eltérő intézményi struktúrára és méretekre.” </a:t>
            </a:r>
            <a:endParaRPr lang="hu-HU" sz="2400" i="1" dirty="0" smtClean="0"/>
          </a:p>
          <a:p>
            <a:r>
              <a:rPr lang="hu-HU" sz="2400" dirty="0"/>
              <a:t>	</a:t>
            </a:r>
            <a:r>
              <a:rPr lang="hu-HU" sz="2400" dirty="0" smtClean="0"/>
              <a:t>							(</a:t>
            </a:r>
            <a:r>
              <a:rPr lang="hu-HU" sz="2400" dirty="0" err="1"/>
              <a:t>Lengvárszky</a:t>
            </a:r>
            <a:r>
              <a:rPr lang="hu-HU" sz="2400" dirty="0"/>
              <a:t> Attila)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99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344</Words>
  <Application>Microsoft Office PowerPoint</Application>
  <PresentationFormat>Szélesvásznú</PresentationFormat>
  <Paragraphs>16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Adobe Fan Heiti Std B</vt:lpstr>
      <vt:lpstr>Arial</vt:lpstr>
      <vt:lpstr>Calibri</vt:lpstr>
      <vt:lpstr>Calibri Light</vt:lpstr>
      <vt:lpstr>Office-téma</vt:lpstr>
      <vt:lpstr>A HASITDUE kötetei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Fekete Lajos Gábor</dc:creator>
  <cp:lastModifiedBy>Bacsa-Bán Anetta Dr.</cp:lastModifiedBy>
  <cp:revision>8</cp:revision>
  <dcterms:created xsi:type="dcterms:W3CDTF">2016-05-02T14:53:36Z</dcterms:created>
  <dcterms:modified xsi:type="dcterms:W3CDTF">2016-05-31T05:45:57Z</dcterms:modified>
</cp:coreProperties>
</file>