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3" r:id="rId5"/>
    <p:sldId id="258" r:id="rId6"/>
    <p:sldId id="264" r:id="rId7"/>
    <p:sldId id="272" r:id="rId8"/>
    <p:sldId id="268" r:id="rId9"/>
    <p:sldId id="261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60665" y="1947553"/>
            <a:ext cx="9262753" cy="156241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4416" y="4488872"/>
            <a:ext cx="9084623" cy="1389413"/>
          </a:xfrm>
        </p:spPr>
        <p:txBody>
          <a:bodyPr>
            <a:normAutofit fontScale="92500" lnSpcReduction="10000"/>
          </a:bodyPr>
          <a:lstStyle/>
          <a:p>
            <a:r>
              <a:rPr lang="hu-HU" sz="3200" dirty="0" smtClean="0"/>
              <a:t>Záró konferencia </a:t>
            </a:r>
          </a:p>
          <a:p>
            <a:r>
              <a:rPr lang="hu-HU" dirty="0" smtClean="0"/>
              <a:t>2016.05.31.</a:t>
            </a:r>
          </a:p>
          <a:p>
            <a:r>
              <a:rPr lang="hu-HU" sz="3200" dirty="0" smtClean="0"/>
              <a:t>Dósáné Pap Györgyi 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27513" y="1591294"/>
            <a:ext cx="11127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5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u-HU" sz="5400" dirty="0" smtClean="0">
                <a:solidFill>
                  <a:schemeClr val="accent1">
                    <a:lumMod val="50000"/>
                  </a:schemeClr>
                </a:solidFill>
              </a:rPr>
              <a:t>HASIT </a:t>
            </a:r>
            <a:r>
              <a:rPr lang="hu-HU" sz="54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hu-HU" sz="5400" dirty="0" err="1">
                <a:solidFill>
                  <a:schemeClr val="accent1">
                    <a:lumMod val="50000"/>
                  </a:schemeClr>
                </a:solidFill>
              </a:rPr>
              <a:t>alprojekt</a:t>
            </a:r>
            <a:r>
              <a:rPr lang="hu-HU" sz="5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sz="5400" dirty="0" smtClean="0">
                <a:solidFill>
                  <a:schemeClr val="accent1">
                    <a:lumMod val="50000"/>
                  </a:schemeClr>
                </a:solidFill>
              </a:rPr>
              <a:t>Hallgatói </a:t>
            </a:r>
            <a:r>
              <a:rPr lang="hu-HU" sz="5400" dirty="0">
                <a:solidFill>
                  <a:schemeClr val="accent1">
                    <a:lumMod val="50000"/>
                  </a:schemeClr>
                </a:solidFill>
              </a:rPr>
              <a:t>motiváció </a:t>
            </a:r>
            <a:r>
              <a:rPr lang="hu-HU" sz="5400" dirty="0" smtClean="0">
                <a:solidFill>
                  <a:schemeClr val="accent1">
                    <a:lumMod val="50000"/>
                  </a:schemeClr>
                </a:solidFill>
              </a:rPr>
              <a:t>erősítése</a:t>
            </a:r>
          </a:p>
          <a:p>
            <a:pPr algn="ctr"/>
            <a:r>
              <a:rPr lang="hu-HU" sz="5400" dirty="0" smtClean="0"/>
              <a:t> 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             </a:t>
            </a:r>
            <a:r>
              <a:rPr lang="hu-HU" sz="3200" dirty="0" smtClean="0"/>
              <a:t>2.Résztanulmány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0247" cy="487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b="1" dirty="0"/>
              <a:t>A </a:t>
            </a:r>
            <a:r>
              <a:rPr lang="hu-HU" sz="3000" b="1" dirty="0" smtClean="0"/>
              <a:t>középiskolákkal </a:t>
            </a:r>
            <a:r>
              <a:rPr lang="hu-HU" sz="3000" b="1" dirty="0"/>
              <a:t>való kapcsolatok elmélyítésének </a:t>
            </a:r>
            <a:r>
              <a:rPr lang="hu-HU" sz="3000" b="1" dirty="0" smtClean="0"/>
              <a:t>lehetőségei</a:t>
            </a:r>
          </a:p>
          <a:p>
            <a:r>
              <a:rPr lang="hu-HU" i="1" dirty="0"/>
              <a:t>Jó </a:t>
            </a:r>
            <a:r>
              <a:rPr lang="hu-HU" i="1" dirty="0" smtClean="0"/>
              <a:t>gyakorlatnak </a:t>
            </a:r>
            <a:r>
              <a:rPr lang="hu-HU" dirty="0" smtClean="0"/>
              <a:t>bizonyult  </a:t>
            </a:r>
            <a:r>
              <a:rPr lang="hu-HU" dirty="0"/>
              <a:t>a Bánki Donát Gimnázium és </a:t>
            </a:r>
            <a:r>
              <a:rPr lang="hu-HU" dirty="0" smtClean="0"/>
              <a:t>Szakközépiskolával kialakított </a:t>
            </a:r>
            <a:r>
              <a:rPr lang="hu-HU" dirty="0" smtClean="0"/>
              <a:t>szakmai kapcsolat</a:t>
            </a:r>
            <a:r>
              <a:rPr lang="hu-HU" dirty="0" smtClean="0"/>
              <a:t>.</a:t>
            </a:r>
          </a:p>
          <a:p>
            <a:r>
              <a:rPr lang="hu-HU" dirty="0"/>
              <a:t>A </a:t>
            </a:r>
            <a:r>
              <a:rPr lang="hu-HU" dirty="0" smtClean="0"/>
              <a:t>város további  középiskoláival történő kapcsolatok feltérképezésére </a:t>
            </a:r>
            <a:r>
              <a:rPr lang="hu-HU" i="1" dirty="0"/>
              <a:t>fókuszcsoportos interjú </a:t>
            </a:r>
            <a:r>
              <a:rPr lang="hu-HU" dirty="0"/>
              <a:t>készült 6 helyi középiskola  8 </a:t>
            </a:r>
            <a:r>
              <a:rPr lang="hu-HU" dirty="0" smtClean="0"/>
              <a:t>a tehetséggondozásban résztvevő tanárával. </a:t>
            </a:r>
          </a:p>
          <a:p>
            <a:r>
              <a:rPr lang="hu-HU" dirty="0" smtClean="0"/>
              <a:t>A </a:t>
            </a:r>
            <a:r>
              <a:rPr lang="hu-HU" dirty="0"/>
              <a:t>felsőoktatási intézmények középiskolákkal kialakított </a:t>
            </a:r>
            <a:r>
              <a:rPr lang="hu-HU" dirty="0" smtClean="0"/>
              <a:t>kapcsolatainak vizsgálatára  </a:t>
            </a:r>
            <a:r>
              <a:rPr lang="hu-HU" i="1" dirty="0"/>
              <a:t>online kérdőíves </a:t>
            </a:r>
            <a:r>
              <a:rPr lang="hu-HU" i="1" dirty="0" smtClean="0"/>
              <a:t>felmérés </a:t>
            </a:r>
            <a:r>
              <a:rPr lang="hu-HU" dirty="0"/>
              <a:t>készült → két részminta került megkérdezésre, a felsőoktatási intézmények </a:t>
            </a:r>
            <a:r>
              <a:rPr lang="hu-HU" dirty="0" smtClean="0"/>
              <a:t>( 9 db)és </a:t>
            </a:r>
            <a:r>
              <a:rPr lang="hu-HU" dirty="0"/>
              <a:t>a </a:t>
            </a:r>
            <a:r>
              <a:rPr lang="hu-HU" dirty="0" smtClean="0"/>
              <a:t>felsőoktatásba </a:t>
            </a:r>
            <a:r>
              <a:rPr lang="hu-HU" dirty="0"/>
              <a:t>felvételt nyert hallgatók </a:t>
            </a:r>
            <a:r>
              <a:rPr lang="hu-HU" dirty="0" smtClean="0"/>
              <a:t>(130 fő)részvételével.</a:t>
            </a:r>
          </a:p>
        </p:txBody>
      </p:sp>
    </p:spTree>
    <p:extLst>
      <p:ext uri="{BB962C8B-B14F-4D97-AF65-F5344CB8AC3E}">
        <p14:creationId xmlns:p14="http://schemas.microsoft.com/office/powerpoint/2010/main" val="8999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             </a:t>
            </a:r>
            <a:r>
              <a:rPr lang="hu-HU" sz="3200" dirty="0" smtClean="0"/>
              <a:t>2.Résztanulmány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5022" y="1662545"/>
            <a:ext cx="10498777" cy="4514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000" b="1" dirty="0" smtClean="0"/>
              <a:t>Legfőbb javaslatok :</a:t>
            </a:r>
          </a:p>
          <a:p>
            <a:r>
              <a:rPr lang="hu-HU" sz="3000" dirty="0"/>
              <a:t>A diákokat már a középiskolai éveik korai szakaszában be kell vonni a felsőoktatási intézményekben működő kutatóműhelyek </a:t>
            </a:r>
            <a:r>
              <a:rPr lang="hu-HU" sz="3000" dirty="0" smtClean="0"/>
              <a:t>munkájába.</a:t>
            </a:r>
          </a:p>
          <a:p>
            <a:r>
              <a:rPr lang="hu-HU" sz="3000" dirty="0" smtClean="0"/>
              <a:t>A </a:t>
            </a:r>
            <a:r>
              <a:rPr lang="hu-HU" sz="3000" dirty="0"/>
              <a:t>beiskolázási kampány alsóbb évfolyamosoknál történő </a:t>
            </a:r>
            <a:r>
              <a:rPr lang="hu-HU" sz="3000" dirty="0" smtClean="0"/>
              <a:t>megkezdése.</a:t>
            </a:r>
          </a:p>
          <a:p>
            <a:r>
              <a:rPr lang="hu-HU" sz="3000" dirty="0" smtClean="0"/>
              <a:t>A </a:t>
            </a:r>
            <a:r>
              <a:rPr lang="hu-HU" sz="3000" dirty="0"/>
              <a:t>bemutatókat felsőbb </a:t>
            </a:r>
            <a:r>
              <a:rPr lang="hu-HU" sz="3000" dirty="0" smtClean="0"/>
              <a:t>éves, </a:t>
            </a:r>
            <a:r>
              <a:rPr lang="hu-HU" sz="3000" dirty="0"/>
              <a:t>illetve már végzett hallgatók élménybeszámolója </a:t>
            </a:r>
            <a:r>
              <a:rPr lang="hu-HU" sz="3000" dirty="0" smtClean="0"/>
              <a:t>tarkítsa. </a:t>
            </a:r>
          </a:p>
          <a:p>
            <a:r>
              <a:rPr lang="hu-HU" sz="3000" dirty="0" smtClean="0"/>
              <a:t>Az </a:t>
            </a:r>
            <a:r>
              <a:rPr lang="hu-HU" sz="3000" dirty="0"/>
              <a:t>együttműködés kiterjesztésre kell, hogy kerüljön a pályázati tevékenységekre is. </a:t>
            </a:r>
            <a:endParaRPr lang="hu-HU" sz="3000" dirty="0" smtClean="0"/>
          </a:p>
          <a:p>
            <a:r>
              <a:rPr lang="hu-HU" sz="3000" dirty="0" smtClean="0"/>
              <a:t>Közös konferenciák szervezése.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01" y="4927271"/>
            <a:ext cx="26574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000" b="1" dirty="0" smtClean="0"/>
              <a:t>Összességében elmondható</a:t>
            </a:r>
            <a:r>
              <a:rPr lang="hu-HU" sz="3000" b="1" dirty="0" smtClean="0"/>
              <a:t>:</a:t>
            </a:r>
          </a:p>
          <a:p>
            <a:pPr marL="0" indent="0">
              <a:buNone/>
            </a:pPr>
            <a:endParaRPr lang="hu-HU" sz="3000" dirty="0"/>
          </a:p>
          <a:p>
            <a:r>
              <a:rPr lang="hu-HU" dirty="0" smtClean="0"/>
              <a:t>A </a:t>
            </a:r>
            <a:r>
              <a:rPr lang="hu-HU" dirty="0"/>
              <a:t>tehetséggondozás terén jó irányba tartunk →fejlesztési javaslatok figyelembevételével a program hatékonysága </a:t>
            </a:r>
            <a:r>
              <a:rPr lang="hu-HU" dirty="0" smtClean="0"/>
              <a:t>növelhető.</a:t>
            </a:r>
          </a:p>
          <a:p>
            <a:r>
              <a:rPr lang="hu-HU" dirty="0"/>
              <a:t>A személyes kapcsolatok a mentorok és a hallgatók között jól működnek →a rendszer egyik legfőbb mozgatórugója pont ezeknek a kapcsolatoknak a létrejötte és fenntartása. </a:t>
            </a:r>
            <a:endParaRPr lang="hu-HU" dirty="0" smtClean="0"/>
          </a:p>
          <a:p>
            <a:r>
              <a:rPr lang="hu-HU" dirty="0"/>
              <a:t>A középiskolákban oktatók igénylik és támogatják az egyetemmel szorosabb kapcsolatok kialakítását. </a:t>
            </a:r>
            <a:endParaRPr lang="hu-HU" dirty="0" smtClean="0"/>
          </a:p>
          <a:p>
            <a:r>
              <a:rPr lang="hu-HU" dirty="0" smtClean="0"/>
              <a:t>A hallgatók motivációjának növelése érdekében szükséges az oktatók képzése</a:t>
            </a:r>
            <a:r>
              <a:rPr lang="hu-HU" smtClean="0"/>
              <a:t>, érzékenyítése.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17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000" dirty="0" smtClean="0"/>
          </a:p>
          <a:p>
            <a:pPr marL="0" indent="0" algn="ctr">
              <a:buNone/>
            </a:pPr>
            <a:endParaRPr lang="hu-HU" sz="3000" dirty="0"/>
          </a:p>
          <a:p>
            <a:pPr marL="0" indent="0" algn="ctr">
              <a:buNone/>
            </a:pPr>
            <a:endParaRPr lang="hu-HU" sz="3000" dirty="0" smtClean="0"/>
          </a:p>
          <a:p>
            <a:pPr marL="0" indent="0" algn="ctr">
              <a:buNone/>
            </a:pPr>
            <a:r>
              <a:rPr lang="hu-HU" sz="4800" dirty="0" smtClean="0"/>
              <a:t>Köszönöm a megtisztelő figyelmet!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30" y="4324350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Témavázlat</a:t>
            </a:r>
          </a:p>
          <a:p>
            <a:pPr marL="514350" indent="-514350">
              <a:buAutoNum type="arabicPeriod"/>
            </a:pPr>
            <a:r>
              <a:rPr lang="hu-HU" dirty="0" smtClean="0"/>
              <a:t>A </a:t>
            </a:r>
            <a:r>
              <a:rPr lang="hu-HU" dirty="0" err="1" smtClean="0"/>
              <a:t>alprojektben</a:t>
            </a:r>
            <a:r>
              <a:rPr lang="hu-HU" dirty="0" smtClean="0"/>
              <a:t> résztvevők  </a:t>
            </a:r>
            <a:r>
              <a:rPr lang="hu-HU" dirty="0" smtClean="0"/>
              <a:t>bemutatása</a:t>
            </a:r>
          </a:p>
          <a:p>
            <a:pPr marL="514350" indent="-514350">
              <a:buAutoNum type="arabicPeriod"/>
            </a:pPr>
            <a:r>
              <a:rPr lang="hu-HU" dirty="0" smtClean="0"/>
              <a:t>A tanulmány célja</a:t>
            </a:r>
          </a:p>
          <a:p>
            <a:pPr marL="514350" indent="-514350">
              <a:buAutoNum type="arabicPeriod"/>
            </a:pPr>
            <a:r>
              <a:rPr lang="hu-HU" dirty="0" smtClean="0"/>
              <a:t>A tanulmány részei</a:t>
            </a:r>
          </a:p>
          <a:p>
            <a:pPr marL="514350" indent="-514350">
              <a:buAutoNum type="arabicPeriod"/>
            </a:pPr>
            <a:r>
              <a:rPr lang="hu-HU" dirty="0" smtClean="0"/>
              <a:t>Az első résztanulmány bemutatása</a:t>
            </a:r>
          </a:p>
          <a:p>
            <a:pPr marL="514350" indent="-514350">
              <a:buAutoNum type="arabicPeriod"/>
            </a:pPr>
            <a:r>
              <a:rPr lang="hu-HU" dirty="0"/>
              <a:t>Az </a:t>
            </a:r>
            <a:r>
              <a:rPr lang="hu-HU" dirty="0" smtClean="0"/>
              <a:t>második </a:t>
            </a:r>
            <a:r>
              <a:rPr lang="hu-HU" dirty="0"/>
              <a:t>résztanulmány </a:t>
            </a:r>
            <a:r>
              <a:rPr lang="hu-HU" dirty="0" smtClean="0"/>
              <a:t>bemutatása</a:t>
            </a:r>
          </a:p>
          <a:p>
            <a:pPr marL="514350" indent="-514350">
              <a:buAutoNum type="arabicPeriod"/>
            </a:pPr>
            <a:r>
              <a:rPr lang="hu-HU" dirty="0" smtClean="0"/>
              <a:t>Összegzés </a:t>
            </a:r>
            <a:endParaRPr lang="hu-HU" dirty="0"/>
          </a:p>
          <a:p>
            <a:pPr marL="514350" indent="-514350">
              <a:buAutoNum type="arabicPeriod"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59" y="2814452"/>
            <a:ext cx="3603795" cy="243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Az </a:t>
            </a:r>
            <a:r>
              <a:rPr lang="hu-HU" b="1" dirty="0" err="1"/>
              <a:t>alprojekt</a:t>
            </a:r>
            <a:r>
              <a:rPr lang="hu-HU" b="1" dirty="0"/>
              <a:t> résztvevői:</a:t>
            </a:r>
          </a:p>
          <a:p>
            <a:r>
              <a:rPr lang="hu-HU" dirty="0" smtClean="0"/>
              <a:t> </a:t>
            </a:r>
            <a:r>
              <a:rPr lang="hu-HU" dirty="0" err="1"/>
              <a:t>alprojekt</a:t>
            </a:r>
            <a:r>
              <a:rPr lang="hu-HU" dirty="0"/>
              <a:t> vezető: Dósáné Pap </a:t>
            </a:r>
            <a:r>
              <a:rPr lang="hu-HU" dirty="0" smtClean="0"/>
              <a:t>Györgyi</a:t>
            </a:r>
            <a:endParaRPr lang="hu-HU" dirty="0"/>
          </a:p>
          <a:p>
            <a:r>
              <a:rPr lang="hu-HU" dirty="0"/>
              <a:t>Dr. Balázs </a:t>
            </a:r>
            <a:r>
              <a:rPr lang="hu-HU" dirty="0" smtClean="0"/>
              <a:t>László </a:t>
            </a:r>
            <a:endParaRPr lang="hu-HU" dirty="0"/>
          </a:p>
          <a:p>
            <a:r>
              <a:rPr lang="hu-HU" dirty="0" err="1"/>
              <a:t>Melkovics</a:t>
            </a:r>
            <a:r>
              <a:rPr lang="hu-HU" dirty="0"/>
              <a:t> </a:t>
            </a:r>
            <a:r>
              <a:rPr lang="hu-HU" dirty="0" smtClean="0"/>
              <a:t>János</a:t>
            </a:r>
          </a:p>
          <a:p>
            <a:r>
              <a:rPr lang="hu-HU" dirty="0"/>
              <a:t>Dr. Juhász </a:t>
            </a:r>
            <a:r>
              <a:rPr lang="hu-HU" dirty="0" smtClean="0"/>
              <a:t>Levente </a:t>
            </a:r>
          </a:p>
          <a:p>
            <a:pPr marL="0" indent="0">
              <a:buNone/>
            </a:pPr>
            <a:r>
              <a:rPr lang="hu-HU" b="1" dirty="0" smtClean="0"/>
              <a:t>Tanácsadó:</a:t>
            </a:r>
          </a:p>
          <a:p>
            <a:r>
              <a:rPr lang="hu-HU" dirty="0"/>
              <a:t>Cserné Dr. </a:t>
            </a:r>
            <a:r>
              <a:rPr lang="hu-HU" dirty="0" err="1"/>
              <a:t>Adermann</a:t>
            </a:r>
            <a:r>
              <a:rPr lang="hu-HU" dirty="0"/>
              <a:t> Gizella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Külső szakértők:</a:t>
            </a:r>
          </a:p>
          <a:p>
            <a:r>
              <a:rPr lang="hu-HU" dirty="0"/>
              <a:t>Dr </a:t>
            </a:r>
            <a:r>
              <a:rPr lang="hu-HU" dirty="0" err="1"/>
              <a:t>Hercz</a:t>
            </a:r>
            <a:r>
              <a:rPr lang="hu-HU" dirty="0"/>
              <a:t> Mária, főiskolai </a:t>
            </a:r>
            <a:r>
              <a:rPr lang="hu-HU" dirty="0" err="1"/>
              <a:t>doc</a:t>
            </a:r>
            <a:r>
              <a:rPr lang="hu-HU" dirty="0"/>
              <a:t>,a neveléstudományok doktora</a:t>
            </a:r>
          </a:p>
          <a:p>
            <a:r>
              <a:rPr lang="hu-HU" dirty="0" err="1"/>
              <a:t>Nyerkiné</a:t>
            </a:r>
            <a:r>
              <a:rPr lang="hu-HU" dirty="0"/>
              <a:t> </a:t>
            </a:r>
            <a:r>
              <a:rPr lang="hu-HU" dirty="0" err="1"/>
              <a:t>Alabert</a:t>
            </a:r>
            <a:r>
              <a:rPr lang="hu-HU" dirty="0"/>
              <a:t> Zsuzsanna,középiskolai tanár, a kutató tanárok országos szövetségének elnöke</a:t>
            </a: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78" y="2814452"/>
            <a:ext cx="4370779" cy="177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kutatás </a:t>
            </a:r>
            <a:r>
              <a:rPr lang="hu-HU" b="1" dirty="0" smtClean="0"/>
              <a:t>célja: </a:t>
            </a:r>
          </a:p>
          <a:p>
            <a:r>
              <a:rPr lang="hu-HU" dirty="0" smtClean="0"/>
              <a:t>A Dunaújvárosi Egyetemen tanulmányaikat folytató hallgatók tanulási motivációjának vizsgálata, a hallgató sikeresség támogatása.</a:t>
            </a:r>
          </a:p>
          <a:p>
            <a:r>
              <a:rPr lang="hu-HU" dirty="0" smtClean="0"/>
              <a:t>A tehetséggondozás rendszerének vizsgálata. A </a:t>
            </a:r>
            <a:r>
              <a:rPr lang="hu-HU" dirty="0"/>
              <a:t>tehetséggondozásban hatékonyan működő oktatók attitűdjének feltárása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Együttműködési </a:t>
            </a:r>
            <a:r>
              <a:rPr lang="hu-HU" dirty="0"/>
              <a:t>lehetőségek feltárása Dunaújváros Megyei Jogú Város középiskoláival a tehetséggondozás </a:t>
            </a:r>
            <a:r>
              <a:rPr lang="hu-HU" dirty="0" smtClean="0"/>
              <a:t>területén.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42" y="4856452"/>
            <a:ext cx="25336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8361" cy="477705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sz="3000" b="1" dirty="0" smtClean="0"/>
              <a:t>Résztanulmányok: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000" dirty="0" smtClean="0"/>
              <a:t>A </a:t>
            </a:r>
            <a:r>
              <a:rPr lang="hu-HU" sz="3000" dirty="0"/>
              <a:t>tehetséggondozás és a diákhagyományok szerepének bemutatása a hallgatói lemorzsolódás csökkentésében. </a:t>
            </a:r>
            <a:r>
              <a:rPr lang="hu-HU" sz="3000" dirty="0" smtClean="0"/>
              <a:t>(Dósáné Pap Györgyi,</a:t>
            </a:r>
            <a:r>
              <a:rPr lang="hu-HU" sz="3000" dirty="0" err="1" smtClean="0"/>
              <a:t>Melkovics</a:t>
            </a:r>
            <a:r>
              <a:rPr lang="hu-HU" sz="3000" dirty="0" smtClean="0"/>
              <a:t> János)</a:t>
            </a:r>
            <a:endParaRPr lang="hu-HU" sz="3000" dirty="0"/>
          </a:p>
          <a:p>
            <a:pPr marL="514350" lvl="0" indent="-514350">
              <a:buFont typeface="+mj-lt"/>
              <a:buAutoNum type="arabicPeriod"/>
            </a:pPr>
            <a:r>
              <a:rPr lang="hu-HU" sz="3000" dirty="0"/>
              <a:t>A középiskolákkal való kapcsolatok elmélyítésének lehetősége és annak hatása a hallgatói lemorzsolódás csökkentésére </a:t>
            </a:r>
            <a:r>
              <a:rPr lang="hu-HU" sz="3000" dirty="0" smtClean="0"/>
              <a:t>(Dósáné Pap Györgyi)</a:t>
            </a:r>
            <a:endParaRPr lang="hu-HU" sz="3000" dirty="0"/>
          </a:p>
          <a:p>
            <a:pPr marL="514350" lvl="0" indent="-514350">
              <a:buFont typeface="+mj-lt"/>
              <a:buAutoNum type="arabicPeriod"/>
            </a:pPr>
            <a:r>
              <a:rPr lang="hu-HU" sz="3000" dirty="0"/>
              <a:t>Hallgatói motiváció kutatás, a hallgatói sikeresség növelésének </a:t>
            </a:r>
            <a:r>
              <a:rPr lang="hu-HU" sz="3000" dirty="0" smtClean="0"/>
              <a:t>lehetőségei (Dr Juhász Levente)</a:t>
            </a:r>
            <a:endParaRPr lang="hu-HU" sz="3000" dirty="0"/>
          </a:p>
          <a:p>
            <a:pPr marL="514350" lvl="0" indent="-514350">
              <a:buFont typeface="+mj-lt"/>
              <a:buAutoNum type="arabicPeriod"/>
            </a:pPr>
            <a:r>
              <a:rPr lang="hu-HU" sz="3000" dirty="0"/>
              <a:t>Motivációt erősítő képzési terv, A felsőoktatásban dolgozó oktatók érzékenyítése és szemléletének formálása a hallgatói motivációval kapcsolatban </a:t>
            </a:r>
            <a:r>
              <a:rPr lang="hu-HU" sz="3000" dirty="0" smtClean="0"/>
              <a:t>(Dr Balázs László)</a:t>
            </a:r>
            <a:endParaRPr lang="hu-HU" sz="3000" dirty="0"/>
          </a:p>
          <a:p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23151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                                                              </a:t>
            </a:r>
            <a:r>
              <a:rPr lang="hu-HU" sz="3200" dirty="0" smtClean="0"/>
              <a:t>1.Résztanulmány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6899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5900" b="1" dirty="0"/>
              <a:t>A tehetséggondozás és a diákhagyományok </a:t>
            </a:r>
            <a:endParaRPr lang="hu-HU" sz="5900" b="1" dirty="0" smtClean="0"/>
          </a:p>
          <a:p>
            <a:pPr marL="0" indent="0">
              <a:buNone/>
            </a:pPr>
            <a:r>
              <a:rPr lang="hu-HU" sz="5900" b="1" dirty="0" smtClean="0"/>
              <a:t>szerepének bemutatása </a:t>
            </a:r>
          </a:p>
          <a:p>
            <a:pPr marL="0" indent="0">
              <a:buNone/>
            </a:pPr>
            <a:endParaRPr lang="hu-HU" sz="5100" b="1" dirty="0"/>
          </a:p>
          <a:p>
            <a:pPr marL="0" indent="0">
              <a:buNone/>
            </a:pPr>
            <a:endParaRPr lang="hu-HU" sz="5100" b="1" dirty="0"/>
          </a:p>
          <a:p>
            <a:r>
              <a:rPr lang="hu-HU" sz="5900" dirty="0"/>
              <a:t>A felvételt nyert hallgatók milyen lehetőséget kapnak a tehetségük kibontakoztatására. Kiemelt a szakkollégiumok szerepe.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5900" dirty="0"/>
          </a:p>
          <a:p>
            <a:r>
              <a:rPr lang="hu-HU" sz="5900" dirty="0"/>
              <a:t>Interjú módszer segítségével megkérdezésre </a:t>
            </a:r>
          </a:p>
          <a:p>
            <a:pPr marL="0" indent="0">
              <a:buNone/>
            </a:pPr>
            <a:r>
              <a:rPr lang="hu-HU" sz="5900" dirty="0" smtClean="0"/>
              <a:t>   </a:t>
            </a:r>
            <a:r>
              <a:rPr lang="hu-HU" sz="5900" dirty="0"/>
              <a:t>került </a:t>
            </a:r>
            <a:r>
              <a:rPr lang="hu-HU" sz="5900" dirty="0"/>
              <a:t>a tehetséggondozás területén kiemelkedő </a:t>
            </a:r>
          </a:p>
          <a:p>
            <a:pPr marL="0" indent="0">
              <a:buNone/>
            </a:pPr>
            <a:r>
              <a:rPr lang="hu-HU" sz="5900" dirty="0" smtClean="0"/>
              <a:t>   </a:t>
            </a:r>
            <a:r>
              <a:rPr lang="hu-HU" sz="5900" dirty="0"/>
              <a:t>eredményeket </a:t>
            </a:r>
            <a:r>
              <a:rPr lang="hu-HU" sz="5900" dirty="0"/>
              <a:t>elért 5 fő oktató és 6 fő hallgató.</a:t>
            </a:r>
          </a:p>
          <a:p>
            <a:endParaRPr lang="hu-HU" sz="59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33" y="4289817"/>
            <a:ext cx="252412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                                                              </a:t>
            </a:r>
            <a:r>
              <a:rPr lang="hu-HU" sz="3200" dirty="0" smtClean="0"/>
              <a:t>1.Résztanulmány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883933"/>
          </a:xfrm>
        </p:spPr>
        <p:txBody>
          <a:bodyPr>
            <a:normAutofit/>
          </a:bodyPr>
          <a:lstStyle/>
          <a:p>
            <a:r>
              <a:rPr lang="hu-HU" dirty="0" smtClean="0"/>
              <a:t>Speciális </a:t>
            </a:r>
            <a:r>
              <a:rPr lang="hu-HU" dirty="0"/>
              <a:t>helyzet: hallgatóink többsége elsőgenerációs értelmiségi →</a:t>
            </a:r>
          </a:p>
          <a:p>
            <a:pPr marL="0" indent="0">
              <a:buNone/>
            </a:pPr>
            <a:r>
              <a:rPr lang="hu-HU" dirty="0" smtClean="0"/>
              <a:t>      a </a:t>
            </a:r>
            <a:r>
              <a:rPr lang="hu-HU" dirty="0"/>
              <a:t>tanuláshoz kapcsolódó viselkedésmintái nem átörökítetten </a:t>
            </a:r>
          </a:p>
          <a:p>
            <a:pPr marL="0" indent="0">
              <a:buNone/>
            </a:pPr>
            <a:r>
              <a:rPr lang="hu-HU" dirty="0" smtClean="0"/>
              <a:t>      jelentkeznek</a:t>
            </a:r>
            <a:r>
              <a:rPr lang="hu-HU" dirty="0"/>
              <a:t>→   oktatók, mentorok szerepe felértékelődik→ </a:t>
            </a:r>
            <a:r>
              <a:rPr lang="hu-HU" dirty="0" smtClean="0"/>
              <a:t>kíváncsiság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/>
              <a:t>felkeltése, fenntartása, példamutatás→kívülről ható motívumok belsővé </a:t>
            </a:r>
          </a:p>
          <a:p>
            <a:pPr marL="0" indent="0">
              <a:buNone/>
            </a:pPr>
            <a:r>
              <a:rPr lang="hu-HU" dirty="0"/>
              <a:t>    </a:t>
            </a:r>
            <a:r>
              <a:rPr lang="hu-HU" dirty="0" smtClean="0"/>
              <a:t>  tétele</a:t>
            </a:r>
          </a:p>
          <a:p>
            <a:r>
              <a:rPr lang="hu-HU" dirty="0"/>
              <a:t>Tehetséggondozó Szabályzatának központi kérdése a gyengébb   képességű hallgatók bevonása a tehetséggondozás folyamatába.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54" y="5187279"/>
            <a:ext cx="1820571" cy="30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              </a:t>
            </a:r>
            <a:r>
              <a:rPr lang="hu-HU" sz="3200" dirty="0"/>
              <a:t>1.Résztanulmány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4621" cy="476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A javaslat főbb elemei </a:t>
            </a:r>
          </a:p>
          <a:p>
            <a:pPr marL="0" indent="0">
              <a:buNone/>
            </a:pPr>
            <a:r>
              <a:rPr lang="hu-HU" dirty="0" smtClean="0"/>
              <a:t>Szükséges: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tájékoztatás </a:t>
            </a:r>
            <a:r>
              <a:rPr lang="hu-HU" dirty="0" smtClean="0"/>
              <a:t>bővítése</a:t>
            </a:r>
          </a:p>
          <a:p>
            <a:r>
              <a:rPr lang="hu-HU" dirty="0" smtClean="0"/>
              <a:t>végzett hallgatók visszahívása , akik </a:t>
            </a:r>
            <a:r>
              <a:rPr lang="hu-HU" dirty="0" err="1" smtClean="0"/>
              <a:t>motivátorként</a:t>
            </a:r>
            <a:r>
              <a:rPr lang="hu-HU" dirty="0" smtClean="0"/>
              <a:t> szerepelnek a folyamatban</a:t>
            </a:r>
          </a:p>
          <a:p>
            <a:r>
              <a:rPr lang="hu-HU" dirty="0" smtClean="0"/>
              <a:t>a hallgatók korai </a:t>
            </a:r>
            <a:r>
              <a:rPr lang="hu-HU" dirty="0"/>
              <a:t>beintegrálásának élénkítése a kutatási feladatokba, publikációs </a:t>
            </a:r>
            <a:r>
              <a:rPr lang="hu-HU" dirty="0" smtClean="0"/>
              <a:t>tevékenységekbe</a:t>
            </a:r>
          </a:p>
          <a:p>
            <a:r>
              <a:rPr lang="hu-HU" dirty="0"/>
              <a:t>a</a:t>
            </a:r>
            <a:r>
              <a:rPr lang="hu-HU" dirty="0" smtClean="0"/>
              <a:t> levelezős hallgatók aktívabb bevonása a rendszerbe</a:t>
            </a:r>
          </a:p>
          <a:p>
            <a:r>
              <a:rPr lang="hu-HU" dirty="0" smtClean="0"/>
              <a:t>ipari partnerek bevonása, a duális képzés adta le</a:t>
            </a:r>
            <a:r>
              <a:rPr lang="hu-HU" dirty="0"/>
              <a:t>hetőségek kihasználása</a:t>
            </a:r>
            <a:r>
              <a:rPr lang="hu-HU" dirty="0" smtClean="0"/>
              <a:t>→új </a:t>
            </a:r>
            <a:r>
              <a:rPr lang="hu-HU" dirty="0"/>
              <a:t>kutatási témák →anyagi </a:t>
            </a:r>
            <a:r>
              <a:rPr lang="hu-HU" dirty="0" smtClean="0"/>
              <a:t>elismerések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18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               </a:t>
            </a:r>
            <a:r>
              <a:rPr lang="hu-HU" sz="3200" dirty="0"/>
              <a:t>1.Résztanulmány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</a:t>
            </a:r>
            <a:r>
              <a:rPr lang="hu-HU" dirty="0" smtClean="0"/>
              <a:t>elmeci </a:t>
            </a:r>
            <a:r>
              <a:rPr lang="hu-HU" dirty="0"/>
              <a:t>diákhagyományok sajátságos </a:t>
            </a:r>
            <a:r>
              <a:rPr lang="hu-HU" dirty="0" smtClean="0"/>
              <a:t> </a:t>
            </a:r>
            <a:r>
              <a:rPr lang="hu-HU" dirty="0"/>
              <a:t>rendszere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Legfőbb értékek: - közösségformálás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- fiatalok segítése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- családiasság</a:t>
            </a:r>
          </a:p>
          <a:p>
            <a:pPr marL="0" indent="0">
              <a:buNone/>
            </a:pPr>
            <a:r>
              <a:rPr lang="hu-HU" dirty="0" smtClean="0"/>
              <a:t>setét </a:t>
            </a:r>
            <a:r>
              <a:rPr lang="hu-HU" dirty="0"/>
              <a:t>pogány</a:t>
            </a:r>
            <a:r>
              <a:rPr lang="hu-HU" dirty="0" smtClean="0"/>
              <a:t>→</a:t>
            </a:r>
            <a:r>
              <a:rPr lang="hu-HU" dirty="0"/>
              <a:t>büdös balek</a:t>
            </a:r>
            <a:r>
              <a:rPr lang="hu-HU" dirty="0" smtClean="0"/>
              <a:t>→</a:t>
            </a:r>
            <a:r>
              <a:rPr lang="hu-HU" dirty="0" err="1" smtClean="0"/>
              <a:t>Kohlenbrenner</a:t>
            </a:r>
            <a:r>
              <a:rPr lang="hu-HU" dirty="0" smtClean="0"/>
              <a:t>→Isteni </a:t>
            </a:r>
            <a:r>
              <a:rPr lang="hu-HU" dirty="0"/>
              <a:t>F</a:t>
            </a:r>
            <a:r>
              <a:rPr lang="hu-HU" dirty="0" smtClean="0"/>
              <a:t>ényben Tündöklő Dicső </a:t>
            </a:r>
            <a:r>
              <a:rPr lang="hu-HU" dirty="0"/>
              <a:t>F</a:t>
            </a:r>
            <a:r>
              <a:rPr lang="hu-HU" dirty="0" smtClean="0"/>
              <a:t>irma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93" y="1520042"/>
            <a:ext cx="2779880" cy="222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26" y="4533820"/>
            <a:ext cx="3455203" cy="192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594</Words>
  <Application>Microsoft Office PowerPoint</Application>
  <PresentationFormat>Egyéni</PresentationFormat>
  <Paragraphs>91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       </vt:lpstr>
      <vt:lpstr>PowerPoint bemutató</vt:lpstr>
      <vt:lpstr>PowerPoint bemutató</vt:lpstr>
      <vt:lpstr>PowerPoint bemutató</vt:lpstr>
      <vt:lpstr>PowerPoint bemutató</vt:lpstr>
      <vt:lpstr>                                                              1.Résztanulmány</vt:lpstr>
      <vt:lpstr>                                                              1.Résztanulmány</vt:lpstr>
      <vt:lpstr>                                  1.Résztanulmány</vt:lpstr>
      <vt:lpstr>                                1.Résztanulmány</vt:lpstr>
      <vt:lpstr>                                 2.Résztanulmány</vt:lpstr>
      <vt:lpstr>                                 2.Résztanulmány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user</cp:lastModifiedBy>
  <cp:revision>26</cp:revision>
  <dcterms:created xsi:type="dcterms:W3CDTF">2016-05-02T14:53:36Z</dcterms:created>
  <dcterms:modified xsi:type="dcterms:W3CDTF">2016-05-30T05:56:39Z</dcterms:modified>
</cp:coreProperties>
</file>