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Oktatói és módszertani megújulás a felsőoktatásban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61029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Dr. Balázs László</a:t>
            </a:r>
          </a:p>
          <a:p>
            <a:r>
              <a:rPr lang="hu-HU" sz="2000" dirty="0" smtClean="0"/>
              <a:t>főiskolai docens</a:t>
            </a:r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0"/>
          <p:cNvSpPr>
            <a:spLocks noGrp="1"/>
          </p:cNvSpPr>
          <p:nvPr>
            <p:ph type="title"/>
          </p:nvPr>
        </p:nvSpPr>
        <p:spPr>
          <a:xfrm>
            <a:off x="651933" y="1445955"/>
            <a:ext cx="10515600" cy="1133733"/>
          </a:xfrm>
        </p:spPr>
        <p:txBody>
          <a:bodyPr/>
          <a:lstStyle/>
          <a:p>
            <a:r>
              <a:rPr lang="hu-HU" sz="4000" dirty="0" smtClean="0"/>
              <a:t>Az </a:t>
            </a:r>
            <a:r>
              <a:rPr lang="hu-HU" sz="4000" dirty="0" err="1" smtClean="0"/>
              <a:t>alprojekt</a:t>
            </a:r>
            <a:r>
              <a:rPr lang="hu-HU" sz="4000" dirty="0" smtClean="0"/>
              <a:t> tagjai</a:t>
            </a:r>
            <a:endParaRPr lang="hu-HU" sz="4000" dirty="0"/>
          </a:p>
        </p:txBody>
      </p:sp>
      <p:sp>
        <p:nvSpPr>
          <p:cNvPr id="5" name="Tartalom helye 11"/>
          <p:cNvSpPr>
            <a:spLocks noGrp="1"/>
          </p:cNvSpPr>
          <p:nvPr>
            <p:ph idx="1"/>
          </p:nvPr>
        </p:nvSpPr>
        <p:spPr>
          <a:xfrm>
            <a:off x="472633" y="2422961"/>
            <a:ext cx="11353800" cy="4294093"/>
          </a:xfrm>
        </p:spPr>
        <p:txBody>
          <a:bodyPr>
            <a:noAutofit/>
          </a:bodyPr>
          <a:lstStyle/>
          <a:p>
            <a:r>
              <a:rPr lang="hu-HU" b="1" dirty="0" smtClean="0"/>
              <a:t>Dr. Szabó Csilla Marianna </a:t>
            </a:r>
            <a:r>
              <a:rPr lang="hu-HU" dirty="0" smtClean="0"/>
              <a:t>főiskolai docens, Tanárképző Központ főigazgatója</a:t>
            </a:r>
          </a:p>
          <a:p>
            <a:r>
              <a:rPr lang="hu-HU" b="1" dirty="0" smtClean="0"/>
              <a:t>Dr. Szalay Györgyi</a:t>
            </a:r>
            <a:r>
              <a:rPr lang="hu-HU" dirty="0" smtClean="0"/>
              <a:t> főiskolai docens</a:t>
            </a:r>
            <a:r>
              <a:rPr lang="hu-HU" dirty="0"/>
              <a:t>, Kommunikáció- és Médiatudományi Tsz. </a:t>
            </a:r>
            <a:endParaRPr lang="hu-HU" dirty="0" smtClean="0"/>
          </a:p>
          <a:p>
            <a:r>
              <a:rPr lang="hu-HU" b="1" dirty="0" smtClean="0"/>
              <a:t>Dr. Balázs László </a:t>
            </a:r>
            <a:r>
              <a:rPr lang="hu-HU" dirty="0" smtClean="0"/>
              <a:t>főiskolai docens, Kommunikáció- és Médiatudományi Tsz. vezetője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Külső szakértők: </a:t>
            </a:r>
          </a:p>
          <a:p>
            <a:r>
              <a:rPr lang="hu-HU" b="1" dirty="0" smtClean="0"/>
              <a:t>Dr. Pusztai Erzsébet </a:t>
            </a:r>
            <a:r>
              <a:rPr lang="hu-HU" dirty="0" smtClean="0"/>
              <a:t>orvos, belgyógyász, egészség- és életvezetési </a:t>
            </a:r>
            <a:r>
              <a:rPr lang="hu-HU" dirty="0" err="1" smtClean="0"/>
              <a:t>coach</a:t>
            </a:r>
            <a:endParaRPr lang="hu-HU" dirty="0" smtClean="0"/>
          </a:p>
          <a:p>
            <a:r>
              <a:rPr lang="hu-HU" b="1" dirty="0" err="1" smtClean="0"/>
              <a:t>Szatmáriné</a:t>
            </a:r>
            <a:r>
              <a:rPr lang="hu-HU" b="1" dirty="0" smtClean="0"/>
              <a:t> </a:t>
            </a:r>
            <a:r>
              <a:rPr lang="hu-HU" b="1" dirty="0"/>
              <a:t>dr. Balogh </a:t>
            </a:r>
            <a:r>
              <a:rPr lang="hu-HU" b="1" dirty="0" smtClean="0"/>
              <a:t>Mária</a:t>
            </a:r>
            <a:r>
              <a:rPr lang="hu-HU" dirty="0" smtClean="0"/>
              <a:t> címzetes főiskolai tanár,</a:t>
            </a:r>
            <a:r>
              <a:rPr lang="hu-HU" b="1" dirty="0" smtClean="0"/>
              <a:t> </a:t>
            </a:r>
            <a:r>
              <a:rPr lang="hu-HU" dirty="0"/>
              <a:t>szervezetpszichológus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0"/>
          <p:cNvSpPr>
            <a:spLocks noGrp="1"/>
          </p:cNvSpPr>
          <p:nvPr>
            <p:ph type="title"/>
          </p:nvPr>
        </p:nvSpPr>
        <p:spPr>
          <a:xfrm>
            <a:off x="838200" y="1251223"/>
            <a:ext cx="10515600" cy="1133733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Képzési rendszer szemléletmódja</a:t>
            </a:r>
            <a:endParaRPr lang="hu-HU" sz="4000" dirty="0"/>
          </a:p>
        </p:txBody>
      </p:sp>
      <p:sp>
        <p:nvSpPr>
          <p:cNvPr id="5" name="Ellipszis 4"/>
          <p:cNvSpPr/>
          <p:nvPr/>
        </p:nvSpPr>
        <p:spPr>
          <a:xfrm>
            <a:off x="2247900" y="2175933"/>
            <a:ext cx="7696200" cy="4657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051300" y="2382310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Tanulási eredmények alapú gondolkodás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3787340" y="2758629"/>
            <a:ext cx="2531533" cy="25315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925609" y="2782617"/>
            <a:ext cx="2531533" cy="2531533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856692" y="4284146"/>
            <a:ext cx="2531533" cy="2531533"/>
          </a:xfrm>
          <a:prstGeom prst="ellipse">
            <a:avLst/>
          </a:prstGeom>
          <a:solidFill>
            <a:srgbClr val="92D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086350" y="5375706"/>
            <a:ext cx="205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Burn</a:t>
            </a:r>
            <a:r>
              <a:rPr lang="hu-HU" dirty="0" err="1"/>
              <a:t>o</a:t>
            </a:r>
            <a:r>
              <a:rPr lang="hu-HU" dirty="0" err="1" smtClean="0"/>
              <a:t>ut</a:t>
            </a:r>
            <a:r>
              <a:rPr lang="hu-HU" dirty="0" smtClean="0"/>
              <a:t> prevenció és </a:t>
            </a:r>
            <a:r>
              <a:rPr lang="hu-HU" dirty="0" err="1" smtClean="0"/>
              <a:t>reziliencia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62145" y="3013878"/>
            <a:ext cx="205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Módszertani megújulás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068232" y="3013878"/>
            <a:ext cx="205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Új tanári szerep</a:t>
            </a:r>
          </a:p>
          <a:p>
            <a:pPr algn="ctr"/>
            <a:endParaRPr lang="hu-HU" sz="1400" dirty="0" smtClean="0"/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2162175" y="4427807"/>
            <a:ext cx="3999970" cy="1384995"/>
          </a:xfrm>
          <a:prstGeom prst="straightConnector1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77906" y="5812802"/>
            <a:ext cx="282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„HASIT</a:t>
            </a:r>
            <a:r>
              <a:rPr lang="hu-HU" sz="2800" baseline="30000" dirty="0" smtClean="0">
                <a:solidFill>
                  <a:srgbClr val="FF0000"/>
                </a:solidFill>
              </a:rPr>
              <a:t>DUE</a:t>
            </a:r>
            <a:r>
              <a:rPr lang="hu-HU" sz="2800" dirty="0" smtClean="0">
                <a:solidFill>
                  <a:srgbClr val="FF0000"/>
                </a:solidFill>
              </a:rPr>
              <a:t> oktató”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607782" y="3660209"/>
            <a:ext cx="1683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Projektmunka,  kooperatív tanulás, </a:t>
            </a:r>
            <a:r>
              <a:rPr lang="hu-HU" sz="1400" dirty="0" smtClean="0"/>
              <a:t>csoportdinamika</a:t>
            </a:r>
            <a:endParaRPr lang="hu-HU" sz="1400" dirty="0"/>
          </a:p>
        </p:txBody>
      </p:sp>
      <p:sp>
        <p:nvSpPr>
          <p:cNvPr id="16" name="Téglalap 15"/>
          <p:cNvSpPr/>
          <p:nvPr/>
        </p:nvSpPr>
        <p:spPr>
          <a:xfrm>
            <a:off x="3904798" y="3660209"/>
            <a:ext cx="16340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Konstruktivista, </a:t>
            </a:r>
          </a:p>
          <a:p>
            <a:pPr algn="ctr"/>
            <a:r>
              <a:rPr lang="hu-HU" sz="1400" dirty="0" err="1"/>
              <a:t>k</a:t>
            </a:r>
            <a:r>
              <a:rPr lang="hu-HU" sz="1400" dirty="0" err="1" smtClean="0"/>
              <a:t>onnektivista</a:t>
            </a:r>
            <a:r>
              <a:rPr lang="hu-HU" sz="1400" dirty="0" smtClean="0"/>
              <a:t> 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tanuláselmélet</a:t>
            </a:r>
          </a:p>
        </p:txBody>
      </p:sp>
    </p:spTree>
    <p:extLst>
      <p:ext uri="{BB962C8B-B14F-4D97-AF65-F5344CB8AC3E}">
        <p14:creationId xmlns:p14="http://schemas.microsoft.com/office/powerpoint/2010/main" val="2315124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767"/>
            <a:ext cx="10515600" cy="1325563"/>
          </a:xfrm>
        </p:spPr>
        <p:txBody>
          <a:bodyPr/>
          <a:lstStyle/>
          <a:p>
            <a:r>
              <a:rPr lang="hu-HU" dirty="0" smtClean="0"/>
              <a:t>Tanuláselméleti háttér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09330"/>
            <a:ext cx="10515600" cy="3860803"/>
          </a:xfrm>
        </p:spPr>
        <p:txBody>
          <a:bodyPr>
            <a:normAutofit/>
          </a:bodyPr>
          <a:lstStyle/>
          <a:p>
            <a:r>
              <a:rPr lang="hu-HU" dirty="0" smtClean="0"/>
              <a:t>Konstruktivista tanuláselmélet</a:t>
            </a:r>
          </a:p>
          <a:p>
            <a:pPr lvl="1"/>
            <a:r>
              <a:rPr lang="hu-HU" dirty="0" smtClean="0"/>
              <a:t>A tanuló aktívan formálja tudását a bemutatott anyag értelmezése által.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hu-HU" dirty="0" smtClean="0"/>
              <a:t>Sikerkritériumok: </a:t>
            </a:r>
          </a:p>
          <a:p>
            <a:pPr lvl="2">
              <a:lnSpc>
                <a:spcPct val="130000"/>
              </a:lnSpc>
            </a:pPr>
            <a:r>
              <a:rPr lang="hu-HU" dirty="0" err="1" smtClean="0"/>
              <a:t>Életközeli</a:t>
            </a:r>
            <a:r>
              <a:rPr lang="hu-HU" dirty="0" smtClean="0"/>
              <a:t> tanulási szituáció, mely a tanuló már megszerzett tudására épül, </a:t>
            </a:r>
          </a:p>
          <a:p>
            <a:pPr lvl="2">
              <a:lnSpc>
                <a:spcPct val="130000"/>
              </a:lnSpc>
            </a:pPr>
            <a:r>
              <a:rPr lang="hu-HU" dirty="0" smtClean="0"/>
              <a:t>Előtérben az együttműködés és az interakció,</a:t>
            </a:r>
          </a:p>
          <a:p>
            <a:pPr lvl="2">
              <a:lnSpc>
                <a:spcPct val="130000"/>
              </a:lnSpc>
            </a:pPr>
            <a:r>
              <a:rPr lang="hu-HU" dirty="0"/>
              <a:t>Formatív </a:t>
            </a:r>
            <a:r>
              <a:rPr lang="hu-HU" dirty="0" smtClean="0"/>
              <a:t>értékelés,</a:t>
            </a:r>
            <a:endParaRPr lang="hu-HU" dirty="0"/>
          </a:p>
          <a:p>
            <a:pPr lvl="2">
              <a:lnSpc>
                <a:spcPct val="130000"/>
              </a:lnSpc>
            </a:pPr>
            <a:r>
              <a:rPr lang="hu-HU" dirty="0" smtClean="0"/>
              <a:t>Felelősségvállalás a tanulási folyamatért,</a:t>
            </a:r>
          </a:p>
          <a:p>
            <a:pPr lvl="2">
              <a:lnSpc>
                <a:spcPct val="130000"/>
              </a:lnSpc>
            </a:pPr>
            <a:r>
              <a:rPr lang="hu-HU" dirty="0" smtClean="0"/>
              <a:t>A tanár mint vezető támogatja a folyamat sikerességét. (</a:t>
            </a:r>
            <a:r>
              <a:rPr lang="hu-HU" dirty="0" err="1" smtClean="0"/>
              <a:t>Doolittle</a:t>
            </a:r>
            <a:r>
              <a:rPr lang="hu-HU" dirty="0" smtClean="0"/>
              <a:t> id. Cserné 2015.)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35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767"/>
            <a:ext cx="10515600" cy="1325563"/>
          </a:xfrm>
        </p:spPr>
        <p:txBody>
          <a:bodyPr/>
          <a:lstStyle/>
          <a:p>
            <a:r>
              <a:rPr lang="hu-HU" dirty="0" smtClean="0"/>
              <a:t>Tanuláselméleti háttér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09330"/>
            <a:ext cx="10515600" cy="3860803"/>
          </a:xfrm>
        </p:spPr>
        <p:txBody>
          <a:bodyPr>
            <a:normAutofit/>
          </a:bodyPr>
          <a:lstStyle/>
          <a:p>
            <a:r>
              <a:rPr lang="hu-HU" dirty="0"/>
              <a:t>Konnektivista</a:t>
            </a:r>
          </a:p>
          <a:p>
            <a:pPr lvl="1"/>
            <a:r>
              <a:rPr lang="hu-HU" dirty="0"/>
              <a:t>A tanulás egy interakció, melynek középpontjában a tanulók hálózatos tudása, valamint az ezen </a:t>
            </a:r>
            <a:r>
              <a:rPr lang="hu-HU" dirty="0" smtClean="0"/>
              <a:t>alapuló alkotás és tudásnövekedés áll. </a:t>
            </a:r>
            <a:r>
              <a:rPr lang="hu-HU" sz="2000" dirty="0" smtClean="0"/>
              <a:t>(</a:t>
            </a:r>
            <a:r>
              <a:rPr lang="hu-HU" sz="2000" dirty="0" err="1" smtClean="0"/>
              <a:t>Downes</a:t>
            </a:r>
            <a:r>
              <a:rPr lang="hu-HU" sz="2000" dirty="0" smtClean="0"/>
              <a:t> 2012.)</a:t>
            </a:r>
          </a:p>
          <a:p>
            <a:pPr marL="914400" lvl="2" indent="0">
              <a:buNone/>
            </a:pPr>
            <a:r>
              <a:rPr lang="hu-HU" dirty="0" smtClean="0"/>
              <a:t>Alapelvei: </a:t>
            </a:r>
          </a:p>
          <a:p>
            <a:pPr lvl="2"/>
            <a:r>
              <a:rPr lang="hu-HU" dirty="0" smtClean="0"/>
              <a:t>A tanulás különböző módokon történik, az oktatási intézmények elsődlegessége megszűnik.</a:t>
            </a:r>
          </a:p>
          <a:p>
            <a:pPr lvl="2"/>
            <a:r>
              <a:rPr lang="hu-HU" dirty="0" smtClean="0"/>
              <a:t>A tanulás folyamata megtalálható egy  közösségben, hálózatban vagy adatbázisban. </a:t>
            </a:r>
          </a:p>
          <a:p>
            <a:pPr lvl="2"/>
            <a:r>
              <a:rPr lang="hu-HU" dirty="0" smtClean="0"/>
              <a:t>Időszerűség – pontos és korszerű tudás.</a:t>
            </a:r>
          </a:p>
          <a:p>
            <a:pPr lvl="2"/>
            <a:r>
              <a:rPr lang="hu-HU" dirty="0" smtClean="0"/>
              <a:t>Személyes és nyílt hálózatos tanulási környezet segítségével valósulhat meg.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61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767"/>
            <a:ext cx="10515600" cy="1325563"/>
          </a:xfrm>
        </p:spPr>
        <p:txBody>
          <a:bodyPr/>
          <a:lstStyle/>
          <a:p>
            <a:r>
              <a:rPr lang="hu-HU" dirty="0" smtClean="0"/>
              <a:t>Új tanári szerep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97668"/>
            <a:ext cx="10515600" cy="4072466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Fejlődést elősegítő tanár személyiségjegyei</a:t>
            </a:r>
          </a:p>
          <a:p>
            <a:pPr lvl="1">
              <a:lnSpc>
                <a:spcPct val="130000"/>
              </a:lnSpc>
            </a:pPr>
            <a:r>
              <a:rPr lang="hu-HU" dirty="0" smtClean="0"/>
              <a:t>Az </a:t>
            </a:r>
            <a:r>
              <a:rPr lang="hu-HU" dirty="0"/>
              <a:t>őszinteség, a valódiság, a hitelesség, a „kongruencia”. </a:t>
            </a:r>
            <a:endParaRPr lang="hu-HU" dirty="0" smtClean="0"/>
          </a:p>
          <a:p>
            <a:pPr lvl="1">
              <a:lnSpc>
                <a:spcPct val="130000"/>
              </a:lnSpc>
            </a:pPr>
            <a:r>
              <a:rPr lang="hu-HU" dirty="0" smtClean="0"/>
              <a:t>Az </a:t>
            </a:r>
            <a:r>
              <a:rPr lang="hu-HU" dirty="0"/>
              <a:t>elfogadás, a megbecsülés, a feltétel nélküli pozitív odafordulás. </a:t>
            </a:r>
            <a:endParaRPr lang="hu-HU" dirty="0" smtClean="0"/>
          </a:p>
          <a:p>
            <a:pPr lvl="1">
              <a:lnSpc>
                <a:spcPct val="130000"/>
              </a:lnSpc>
            </a:pPr>
            <a:r>
              <a:rPr lang="hu-HU" dirty="0" smtClean="0"/>
              <a:t>Az </a:t>
            </a:r>
            <a:r>
              <a:rPr lang="hu-HU" dirty="0"/>
              <a:t>empatikus megértés, a szenzitív, tevékeny odafordulás. </a:t>
            </a:r>
            <a:r>
              <a:rPr lang="hu-HU" sz="2000" dirty="0" smtClean="0"/>
              <a:t>(Carl Rogers nyomán)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Tapasztaláson </a:t>
            </a:r>
            <a:r>
              <a:rPr lang="hu-HU" dirty="0"/>
              <a:t>alapuló tanulás </a:t>
            </a:r>
            <a:r>
              <a:rPr lang="hu-HU" dirty="0" smtClean="0"/>
              <a:t>elősegítése – </a:t>
            </a:r>
            <a:r>
              <a:rPr lang="hu-HU" dirty="0"/>
              <a:t>a tanár mentori, </a:t>
            </a:r>
            <a:r>
              <a:rPr lang="hu-HU" dirty="0" err="1"/>
              <a:t>facilitátori</a:t>
            </a:r>
            <a:r>
              <a:rPr lang="hu-HU" dirty="0"/>
              <a:t> szerepmegvalósítása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7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767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Módszertani megújulás a felsőoktatásban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23069"/>
            <a:ext cx="10515600" cy="109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Generációs sajátosságok figyelembevétele</a:t>
            </a:r>
          </a:p>
          <a:p>
            <a:pPr marL="0" indent="0" algn="ctr">
              <a:buNone/>
            </a:pPr>
            <a:r>
              <a:rPr lang="hu-HU" dirty="0" smtClean="0"/>
              <a:t>(tapasztalati tanulás)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273911" y="3941234"/>
            <a:ext cx="1951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Csoportdinamika szerepe a felsőoktatásban</a:t>
            </a:r>
          </a:p>
        </p:txBody>
      </p:sp>
      <p:sp>
        <p:nvSpPr>
          <p:cNvPr id="5" name="Téglalap 4"/>
          <p:cNvSpPr/>
          <p:nvPr/>
        </p:nvSpPr>
        <p:spPr>
          <a:xfrm>
            <a:off x="3857742" y="4229792"/>
            <a:ext cx="2187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Kooperatív tanulás </a:t>
            </a:r>
          </a:p>
        </p:txBody>
      </p:sp>
      <p:sp>
        <p:nvSpPr>
          <p:cNvPr id="6" name="Téglalap 5"/>
          <p:cNvSpPr/>
          <p:nvPr/>
        </p:nvSpPr>
        <p:spPr>
          <a:xfrm>
            <a:off x="6393448" y="4219382"/>
            <a:ext cx="1697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Projektmunka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8439468" y="3941234"/>
            <a:ext cx="241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Az együttműködésen alapuló személyes fejlesztés </a:t>
            </a:r>
          </a:p>
        </p:txBody>
      </p:sp>
      <p:cxnSp>
        <p:nvCxnSpPr>
          <p:cNvPr id="9" name="Egyenes összekötő nyíllal 8"/>
          <p:cNvCxnSpPr>
            <a:stCxn id="3" idx="2"/>
            <a:endCxn id="4" idx="0"/>
          </p:cNvCxnSpPr>
          <p:nvPr/>
        </p:nvCxnSpPr>
        <p:spPr>
          <a:xfrm flipH="1">
            <a:off x="2249856" y="3615268"/>
            <a:ext cx="3846144" cy="3259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3" idx="2"/>
            <a:endCxn id="5" idx="0"/>
          </p:cNvCxnSpPr>
          <p:nvPr/>
        </p:nvCxnSpPr>
        <p:spPr>
          <a:xfrm flipH="1">
            <a:off x="4951471" y="3615268"/>
            <a:ext cx="1144529" cy="6145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3" idx="2"/>
            <a:endCxn id="7" idx="0"/>
          </p:cNvCxnSpPr>
          <p:nvPr/>
        </p:nvCxnSpPr>
        <p:spPr>
          <a:xfrm>
            <a:off x="6096000" y="3615268"/>
            <a:ext cx="3550868" cy="3259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3" idx="2"/>
            <a:endCxn id="6" idx="0"/>
          </p:cNvCxnSpPr>
          <p:nvPr/>
        </p:nvCxnSpPr>
        <p:spPr>
          <a:xfrm>
            <a:off x="6096000" y="3615268"/>
            <a:ext cx="1146334" cy="6041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Jobb oldali kapcsos zárójel 24"/>
          <p:cNvSpPr/>
          <p:nvPr/>
        </p:nvSpPr>
        <p:spPr>
          <a:xfrm rot="5400000">
            <a:off x="5716293" y="1490460"/>
            <a:ext cx="464138" cy="73970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895697" y="5696886"/>
            <a:ext cx="10105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Képzők képzése: Oktatói érzékenyítés, módszertani megújulás a felsőoktatásban</a:t>
            </a:r>
          </a:p>
        </p:txBody>
      </p:sp>
    </p:spTree>
    <p:extLst>
      <p:ext uri="{BB962C8B-B14F-4D97-AF65-F5344CB8AC3E}">
        <p14:creationId xmlns:p14="http://schemas.microsoft.com/office/powerpoint/2010/main" val="10976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767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Lelki állóképesség és </a:t>
            </a:r>
            <a:r>
              <a:rPr lang="hu-HU" dirty="0" err="1" smtClean="0"/>
              <a:t>reziliencia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97668"/>
            <a:ext cx="10515600" cy="1410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Külföldi vizsgálatok alapján az oktatók 60–70%-a tartós stressztől, 30%-a </a:t>
            </a:r>
            <a:r>
              <a:rPr lang="hu-HU" dirty="0" err="1" smtClean="0"/>
              <a:t>kiégésszindrómától</a:t>
            </a:r>
            <a:r>
              <a:rPr lang="hu-HU" dirty="0" smtClean="0"/>
              <a:t> szenved. </a:t>
            </a:r>
            <a:r>
              <a:rPr lang="hu-HU" sz="2000" dirty="0" smtClean="0"/>
              <a:t>(</a:t>
            </a:r>
            <a:r>
              <a:rPr lang="hu-HU" sz="2000" dirty="0" err="1" smtClean="0"/>
              <a:t>Lubinszky</a:t>
            </a:r>
            <a:r>
              <a:rPr lang="hu-HU" sz="2000" dirty="0" smtClean="0"/>
              <a:t> 2013.)</a:t>
            </a:r>
          </a:p>
          <a:p>
            <a:pPr marL="0" indent="0" algn="ctr">
              <a:buNone/>
            </a:pPr>
            <a:r>
              <a:rPr lang="hu-HU" dirty="0" smtClean="0"/>
              <a:t>Hogyan tanít a tanár? </a:t>
            </a:r>
            <a:r>
              <a:rPr lang="hu-HU" sz="2000" dirty="0" smtClean="0"/>
              <a:t>(Juhász 2015.)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6232" y="4563179"/>
            <a:ext cx="193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Burnout</a:t>
            </a:r>
            <a:r>
              <a:rPr lang="hu-HU" sz="2000" dirty="0" smtClean="0"/>
              <a:t> fogalma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9944" y="4563179"/>
            <a:ext cx="30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Rizikótényezők azonosítása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6096000" y="4563179"/>
            <a:ext cx="287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Védőfaktorok azonosítása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308317" y="4563983"/>
            <a:ext cx="228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Reziliencia</a:t>
            </a:r>
            <a:r>
              <a:rPr lang="hu-HU" sz="2000" dirty="0" smtClean="0"/>
              <a:t> erősítése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1183052" y="6033627"/>
            <a:ext cx="968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Képzők képzése: </a:t>
            </a:r>
            <a:r>
              <a:rPr lang="hu-HU" sz="2400" dirty="0" err="1"/>
              <a:t>Burn</a:t>
            </a:r>
            <a:r>
              <a:rPr lang="hu-HU" sz="2400" dirty="0"/>
              <a:t> out </a:t>
            </a:r>
            <a:r>
              <a:rPr lang="hu-HU" sz="2400" dirty="0" smtClean="0"/>
              <a:t>prevenció – </a:t>
            </a:r>
            <a:r>
              <a:rPr lang="hu-HU" sz="2400" dirty="0"/>
              <a:t>A tanári </a:t>
            </a:r>
            <a:r>
              <a:rPr lang="hu-HU" sz="2400" dirty="0" err="1"/>
              <a:t>reziliencia</a:t>
            </a:r>
            <a:r>
              <a:rPr lang="hu-HU" sz="2400" dirty="0"/>
              <a:t> erősítése</a:t>
            </a:r>
          </a:p>
        </p:txBody>
      </p:sp>
      <p:cxnSp>
        <p:nvCxnSpPr>
          <p:cNvPr id="11" name="Egyenes összekötő nyíllal 10"/>
          <p:cNvCxnSpPr>
            <a:stCxn id="3" idx="2"/>
            <a:endCxn id="4" idx="0"/>
          </p:cNvCxnSpPr>
          <p:nvPr/>
        </p:nvCxnSpPr>
        <p:spPr>
          <a:xfrm flipH="1">
            <a:off x="1361945" y="3907857"/>
            <a:ext cx="4734055" cy="6553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3" idx="2"/>
            <a:endCxn id="5" idx="0"/>
          </p:cNvCxnSpPr>
          <p:nvPr/>
        </p:nvCxnSpPr>
        <p:spPr>
          <a:xfrm flipH="1">
            <a:off x="4091675" y="3907857"/>
            <a:ext cx="2004325" cy="6553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3" idx="2"/>
            <a:endCxn id="6" idx="0"/>
          </p:cNvCxnSpPr>
          <p:nvPr/>
        </p:nvCxnSpPr>
        <p:spPr>
          <a:xfrm>
            <a:off x="6096000" y="3907857"/>
            <a:ext cx="1439567" cy="6553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3" idx="2"/>
            <a:endCxn id="8" idx="0"/>
          </p:cNvCxnSpPr>
          <p:nvPr/>
        </p:nvCxnSpPr>
        <p:spPr>
          <a:xfrm>
            <a:off x="6096000" y="3907857"/>
            <a:ext cx="4355707" cy="656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Jobb oldali kapcsos zárójel 17"/>
          <p:cNvSpPr/>
          <p:nvPr/>
        </p:nvSpPr>
        <p:spPr>
          <a:xfrm rot="5400000">
            <a:off x="5794095" y="1831131"/>
            <a:ext cx="464138" cy="73970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99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8" grpId="0"/>
      <p:bldP spid="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8379" y="1944952"/>
            <a:ext cx="9144000" cy="2387600"/>
          </a:xfrm>
        </p:spPr>
        <p:txBody>
          <a:bodyPr>
            <a:normAutofit/>
          </a:bodyPr>
          <a:lstStyle/>
          <a:p>
            <a:r>
              <a:rPr lang="hu-HU" sz="4800" dirty="0" smtClean="0"/>
              <a:t>Köszönöm megtisztelő figyelmüket! </a:t>
            </a:r>
            <a:br>
              <a:rPr lang="hu-HU" sz="4800" dirty="0" smtClean="0"/>
            </a:b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84975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387</Words>
  <Application>Microsoft Office PowerPoint</Application>
  <PresentationFormat>Egyéni</PresentationFormat>
  <Paragraphs>62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Oktatói és módszertani megújulás a felsőoktatásban</vt:lpstr>
      <vt:lpstr>Az alprojekt tagjai</vt:lpstr>
      <vt:lpstr>Képzési rendszer szemléletmódja</vt:lpstr>
      <vt:lpstr>Tanuláselméleti háttér I.</vt:lpstr>
      <vt:lpstr>Tanuláselméleti háttér II.</vt:lpstr>
      <vt:lpstr>Új tanári szerep</vt:lpstr>
      <vt:lpstr>Módszertani megújulás a felsőoktatásban</vt:lpstr>
      <vt:lpstr>Lelki állóképesség és reziliencia</vt:lpstr>
      <vt:lpstr>Köszönöm megtisztelő figyelmüket!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Anetta</cp:lastModifiedBy>
  <cp:revision>23</cp:revision>
  <dcterms:created xsi:type="dcterms:W3CDTF">2016-05-02T14:53:36Z</dcterms:created>
  <dcterms:modified xsi:type="dcterms:W3CDTF">2016-05-31T20:22:41Z</dcterms:modified>
</cp:coreProperties>
</file>